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0"/>
  </p:notesMasterIdLst>
  <p:sldIdLst>
    <p:sldId id="256" r:id="rId2"/>
    <p:sldId id="257" r:id="rId3"/>
    <p:sldId id="258" r:id="rId4"/>
    <p:sldId id="259" r:id="rId5"/>
    <p:sldId id="260" r:id="rId6"/>
    <p:sldId id="261" r:id="rId7"/>
    <p:sldId id="262" r:id="rId8"/>
    <p:sldId id="263" r:id="rId9"/>
    <p:sldId id="272" r:id="rId10"/>
    <p:sldId id="27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59DE8C-653E-4DEF-89CE-21E676D89CB7}" type="datetimeFigureOut">
              <a:rPr lang="en-US" smtClean="0"/>
              <a:t>6/5/2017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2A27D1-E3C4-4F0D-8086-2F4CAE345218}" type="slidenum">
              <a:rPr lang="en-US" smtClean="0"/>
              <a:t>‹#›</a:t>
            </a:fld>
            <a:endParaRPr lang="en-US"/>
          </a:p>
        </p:txBody>
      </p:sp>
    </p:spTree>
    <p:extLst>
      <p:ext uri="{BB962C8B-B14F-4D97-AF65-F5344CB8AC3E}">
        <p14:creationId xmlns:p14="http://schemas.microsoft.com/office/powerpoint/2010/main" val="3286813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a:t>
            </a:r>
            <a:r>
              <a:rPr lang="en-US" baseline="0" dirty="0"/>
              <a:t> to Weber bureaucracy is the most efficient form of organization. Organizations should have a well defined line of authority, clear rules and regulations which are strictly followed.  Weber conquers with </a:t>
            </a:r>
            <a:r>
              <a:rPr lang="en-US" baseline="0" dirty="0" err="1"/>
              <a:t>fredrick</a:t>
            </a:r>
            <a:r>
              <a:rPr lang="en-US" baseline="0" dirty="0"/>
              <a:t> Taylor  scientific management theory which also advocate for a system based on standardized procedures and a clear chain of command.</a:t>
            </a:r>
          </a:p>
          <a:p>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3</a:t>
            </a:fld>
            <a:endParaRPr lang="en-US"/>
          </a:p>
        </p:txBody>
      </p:sp>
    </p:spTree>
    <p:extLst>
      <p:ext uri="{BB962C8B-B14F-4D97-AF65-F5344CB8AC3E}">
        <p14:creationId xmlns:p14="http://schemas.microsoft.com/office/powerpoint/2010/main" val="3173937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4</a:t>
            </a:fld>
            <a:endParaRPr lang="en-US"/>
          </a:p>
        </p:txBody>
      </p:sp>
    </p:spTree>
    <p:extLst>
      <p:ext uri="{BB962C8B-B14F-4D97-AF65-F5344CB8AC3E}">
        <p14:creationId xmlns:p14="http://schemas.microsoft.com/office/powerpoint/2010/main" val="1950249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a:t>
            </a:r>
            <a:r>
              <a:rPr lang="en-US" baseline="0" dirty="0"/>
              <a:t> hierarchy authorities Weber pointed that there should be a hierarchy of positions in the organization. They should have a system of ranking various position in descending scale from top to bottom of the organization. He as well advocate that communication coming up or down must pass through hierarchy. The hierarchy serves as the lines of communication and delegation of duties.</a:t>
            </a:r>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5</a:t>
            </a:fld>
            <a:endParaRPr lang="en-US"/>
          </a:p>
        </p:txBody>
      </p:sp>
    </p:spTree>
    <p:extLst>
      <p:ext uri="{BB962C8B-B14F-4D97-AF65-F5344CB8AC3E}">
        <p14:creationId xmlns:p14="http://schemas.microsoft.com/office/powerpoint/2010/main" val="2733788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Task must also be divided according to employees specialization such that each employee</a:t>
            </a:r>
            <a:r>
              <a:rPr lang="en-US" baseline="0" dirty="0"/>
              <a:t> should be given a task in which they are best in. Employee should be given the authority as well as the resources to perform the assigned functions. Organization of tasks should be based on competencies.</a:t>
            </a:r>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6</a:t>
            </a:fld>
            <a:endParaRPr lang="en-US"/>
          </a:p>
        </p:txBody>
      </p:sp>
    </p:spTree>
    <p:extLst>
      <p:ext uri="{BB962C8B-B14F-4D97-AF65-F5344CB8AC3E}">
        <p14:creationId xmlns:p14="http://schemas.microsoft.com/office/powerpoint/2010/main" val="2736470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administrative class is responsible for various tasks such as ensuring</a:t>
            </a:r>
            <a:r>
              <a:rPr lang="en-US" baseline="0" dirty="0"/>
              <a:t> proper coordination of all active members. Bureaucracy theory also advocate that only while time employees should be paid and they are the only one who should enjoy other employees benefits.</a:t>
            </a:r>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7</a:t>
            </a:fld>
            <a:endParaRPr lang="en-US"/>
          </a:p>
        </p:txBody>
      </p:sp>
    </p:spTree>
    <p:extLst>
      <p:ext uri="{BB962C8B-B14F-4D97-AF65-F5344CB8AC3E}">
        <p14:creationId xmlns:p14="http://schemas.microsoft.com/office/powerpoint/2010/main" val="3600202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main characteristics</a:t>
            </a:r>
            <a:r>
              <a:rPr lang="en-US" baseline="0" dirty="0"/>
              <a:t> Max Weber advocated is that the records should be well maintained for future references. He also pointed that employees should maintain formal relationships within the workplace; the relationships should  be governed through the system of official authority and rules.</a:t>
            </a:r>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8</a:t>
            </a:fld>
            <a:endParaRPr lang="en-US"/>
          </a:p>
        </p:txBody>
      </p:sp>
    </p:spTree>
    <p:extLst>
      <p:ext uri="{BB962C8B-B14F-4D97-AF65-F5344CB8AC3E}">
        <p14:creationId xmlns:p14="http://schemas.microsoft.com/office/powerpoint/2010/main" val="2486224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 critics of the theory is that they emphasized so much on rules and regulation</a:t>
            </a:r>
            <a:r>
              <a:rPr lang="en-US" baseline="0" dirty="0"/>
              <a:t> but never considered informal groups which are also important in organization success. Due to bureaucracy it is not effective in quick decision making , quick decision making are pat of the organization</a:t>
            </a:r>
            <a:endParaRPr lang="en-US" dirty="0"/>
          </a:p>
        </p:txBody>
      </p:sp>
      <p:sp>
        <p:nvSpPr>
          <p:cNvPr id="4" name="Slide Number Placeholder 3"/>
          <p:cNvSpPr>
            <a:spLocks noGrp="1"/>
          </p:cNvSpPr>
          <p:nvPr>
            <p:ph type="sldNum" sz="quarter" idx="10"/>
          </p:nvPr>
        </p:nvSpPr>
        <p:spPr/>
        <p:txBody>
          <a:bodyPr/>
          <a:lstStyle/>
          <a:p>
            <a:fld id="{DA2A27D1-E3C4-4F0D-8086-2F4CAE345218}" type="slidenum">
              <a:rPr lang="en-US" smtClean="0"/>
              <a:t>9</a:t>
            </a:fld>
            <a:endParaRPr lang="en-US"/>
          </a:p>
        </p:txBody>
      </p:sp>
    </p:spTree>
    <p:extLst>
      <p:ext uri="{BB962C8B-B14F-4D97-AF65-F5344CB8AC3E}">
        <p14:creationId xmlns:p14="http://schemas.microsoft.com/office/powerpoint/2010/main" val="2179914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notable 	users of this theory are</a:t>
            </a:r>
            <a:r>
              <a:rPr lang="en-US" baseline="0" dirty="0"/>
              <a:t> government organization because it more not apply in normal business organizations which requires flexibility particularly for decision making. A good example is the US modern military which follows a hierarchy of command.</a:t>
            </a:r>
            <a:r>
              <a:rPr lang="en-US" dirty="0"/>
              <a:t> </a:t>
            </a:r>
          </a:p>
        </p:txBody>
      </p:sp>
      <p:sp>
        <p:nvSpPr>
          <p:cNvPr id="4" name="Slide Number Placeholder 3"/>
          <p:cNvSpPr>
            <a:spLocks noGrp="1"/>
          </p:cNvSpPr>
          <p:nvPr>
            <p:ph type="sldNum" sz="quarter" idx="10"/>
          </p:nvPr>
        </p:nvSpPr>
        <p:spPr/>
        <p:txBody>
          <a:bodyPr/>
          <a:lstStyle/>
          <a:p>
            <a:fld id="{DA2A27D1-E3C4-4F0D-8086-2F4CAE345218}" type="slidenum">
              <a:rPr lang="en-US" smtClean="0"/>
              <a:t>11</a:t>
            </a:fld>
            <a:endParaRPr lang="en-US"/>
          </a:p>
        </p:txBody>
      </p:sp>
    </p:spTree>
    <p:extLst>
      <p:ext uri="{BB962C8B-B14F-4D97-AF65-F5344CB8AC3E}">
        <p14:creationId xmlns:p14="http://schemas.microsoft.com/office/powerpoint/2010/main" val="23678998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461347A-DE57-436E-AEBD-0F32CF184872}" type="datetimeFigureOut">
              <a:rPr lang="en-US" smtClean="0"/>
              <a:t>6/5/2017</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891F85F-A3AA-428A-8819-B3541A89173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91F85F-A3AA-428A-8819-B3541A89173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91F85F-A3AA-428A-8819-B3541A89173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91F85F-A3AA-428A-8819-B3541A89173A}" type="slidenum">
              <a:rPr lang="en-US" smtClean="0"/>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91F85F-A3AA-428A-8819-B3541A89173A}"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91F85F-A3AA-428A-8819-B3541A89173A}" type="slidenum">
              <a:rPr lang="en-US" smtClean="0"/>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91F85F-A3AA-428A-8819-B3541A89173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91F85F-A3AA-428A-8819-B3541A89173A}" type="slidenum">
              <a:rPr lang="en-US" smtClean="0"/>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61347A-DE57-436E-AEBD-0F32CF184872}" type="datetimeFigureOut">
              <a:rPr lang="en-US" smtClean="0"/>
              <a:t>6/5/2017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91F85F-A3AA-428A-8819-B3541A89173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461347A-DE57-436E-AEBD-0F32CF184872}" type="datetimeFigureOut">
              <a:rPr lang="en-US" smtClean="0"/>
              <a:t>6/5/2017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91F85F-A3AA-428A-8819-B3541A89173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fld id="{D461347A-DE57-436E-AEBD-0F32CF184872}" type="datetimeFigureOut">
              <a:rPr lang="en-US" smtClean="0"/>
              <a:t>6/5/2017</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891F85F-A3AA-428A-8819-B3541A89173A}"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461347A-DE57-436E-AEBD-0F32CF184872}" type="datetimeFigureOut">
              <a:rPr lang="en-US" smtClean="0"/>
              <a:t>6/5/2017</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891F85F-A3AA-428A-8819-B3541A89173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Bureaucratic Theory by Max Weber</a:t>
            </a:r>
          </a:p>
        </p:txBody>
      </p:sp>
      <p:sp>
        <p:nvSpPr>
          <p:cNvPr id="3" name="Subtitle 2"/>
          <p:cNvSpPr>
            <a:spLocks noGrp="1"/>
          </p:cNvSpPr>
          <p:nvPr>
            <p:ph type="subTitle" idx="1"/>
          </p:nvPr>
        </p:nvSpPr>
        <p:spPr/>
        <p:txBody>
          <a:bodyPr>
            <a:normAutofit/>
          </a:bodyPr>
          <a:lstStyle/>
          <a:p>
            <a:r>
              <a:rPr lang="en-US" dirty="0"/>
              <a:t>Student’s Name</a:t>
            </a:r>
          </a:p>
          <a:p>
            <a:r>
              <a:rPr lang="en-US" dirty="0"/>
              <a:t>Institute Affiliation</a:t>
            </a:r>
          </a:p>
        </p:txBody>
      </p:sp>
    </p:spTree>
    <p:extLst>
      <p:ext uri="{BB962C8B-B14F-4D97-AF65-F5344CB8AC3E}">
        <p14:creationId xmlns:p14="http://schemas.microsoft.com/office/powerpoint/2010/main" val="2004043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indent="-365760"/>
            <a:r>
              <a:rPr lang="en-US" dirty="0"/>
              <a:t>The employee do not develop belongingness to the organization</a:t>
            </a:r>
          </a:p>
          <a:p>
            <a:pPr indent="-365760"/>
            <a:r>
              <a:rPr lang="en-US" dirty="0"/>
              <a:t>Excessive reliance on rules and policies inhibit initiative and growth</a:t>
            </a:r>
          </a:p>
          <a:p>
            <a:pPr indent="-365760"/>
            <a:r>
              <a:rPr lang="en-US" dirty="0"/>
              <a:t>Employees become so used to the system that they refuse to be introduced to change and other new techniques.  </a:t>
            </a:r>
          </a:p>
          <a:p>
            <a:pPr indent="-365760"/>
            <a:endParaRPr lang="en-US" dirty="0"/>
          </a:p>
        </p:txBody>
      </p:sp>
      <p:sp>
        <p:nvSpPr>
          <p:cNvPr id="3" name="Title 2"/>
          <p:cNvSpPr>
            <a:spLocks noGrp="1"/>
          </p:cNvSpPr>
          <p:nvPr>
            <p:ph type="title"/>
          </p:nvPr>
        </p:nvSpPr>
        <p:spPr/>
        <p:txBody>
          <a:bodyPr/>
          <a:lstStyle/>
          <a:p>
            <a:pPr algn="ctr"/>
            <a:r>
              <a:rPr lang="en-US" dirty="0"/>
              <a:t>Critics in Bureaucracy</a:t>
            </a:r>
          </a:p>
        </p:txBody>
      </p:sp>
    </p:spTree>
    <p:extLst>
      <p:ext uri="{BB962C8B-B14F-4D97-AF65-F5344CB8AC3E}">
        <p14:creationId xmlns:p14="http://schemas.microsoft.com/office/powerpoint/2010/main" val="2912855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most notable users of the theory is the US modern military.</a:t>
            </a:r>
          </a:p>
          <a:p>
            <a:r>
              <a:rPr lang="en-US" dirty="0"/>
              <a:t>An army division is broken down into brigades</a:t>
            </a:r>
          </a:p>
          <a:p>
            <a:r>
              <a:rPr lang="en-US" dirty="0"/>
              <a:t>The brigades are broken down into battalions which are further broken down into companies</a:t>
            </a:r>
          </a:p>
          <a:p>
            <a:r>
              <a:rPr lang="en-US" dirty="0"/>
              <a:t>Companies are broken down into platoons.</a:t>
            </a:r>
          </a:p>
          <a:p>
            <a:pPr marL="109728" indent="0">
              <a:buNone/>
            </a:pPr>
            <a:endParaRPr lang="en-US" dirty="0"/>
          </a:p>
        </p:txBody>
      </p:sp>
      <p:sp>
        <p:nvSpPr>
          <p:cNvPr id="2" name="Title 1"/>
          <p:cNvSpPr>
            <a:spLocks noGrp="1"/>
          </p:cNvSpPr>
          <p:nvPr>
            <p:ph type="title"/>
          </p:nvPr>
        </p:nvSpPr>
        <p:spPr/>
        <p:txBody>
          <a:bodyPr/>
          <a:lstStyle/>
          <a:p>
            <a:pPr algn="ctr"/>
            <a:r>
              <a:rPr lang="en-US" dirty="0"/>
              <a:t>Notable User of the Theory</a:t>
            </a:r>
          </a:p>
        </p:txBody>
      </p:sp>
    </p:spTree>
    <p:extLst>
      <p:ext uri="{BB962C8B-B14F-4D97-AF65-F5344CB8AC3E}">
        <p14:creationId xmlns:p14="http://schemas.microsoft.com/office/powerpoint/2010/main" val="931865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Health care administrators can highly rely on bureaucratic theory to improve their operation in different ways.</a:t>
            </a:r>
          </a:p>
          <a:p>
            <a:r>
              <a:rPr lang="en-US" dirty="0"/>
              <a:t>The duties for each clinical officer should be clearly defined</a:t>
            </a:r>
          </a:p>
          <a:p>
            <a:r>
              <a:rPr lang="en-US" dirty="0"/>
              <a:t>Division of labour will assist workers in becoming experts in their jobs</a:t>
            </a:r>
          </a:p>
          <a:p>
            <a:r>
              <a:rPr lang="en-US" dirty="0"/>
              <a:t>Health care will not suffer when one person leaves it but someone can replace them.</a:t>
            </a:r>
          </a:p>
        </p:txBody>
      </p:sp>
      <p:sp>
        <p:nvSpPr>
          <p:cNvPr id="2" name="Title 1"/>
          <p:cNvSpPr>
            <a:spLocks noGrp="1"/>
          </p:cNvSpPr>
          <p:nvPr>
            <p:ph type="title"/>
          </p:nvPr>
        </p:nvSpPr>
        <p:spPr/>
        <p:txBody>
          <a:bodyPr>
            <a:normAutofit fontScale="90000"/>
          </a:bodyPr>
          <a:lstStyle/>
          <a:p>
            <a:pPr algn="ctr"/>
            <a:r>
              <a:rPr lang="en-US" dirty="0"/>
              <a:t>Theory Teachings to Health Care Administrators</a:t>
            </a:r>
          </a:p>
        </p:txBody>
      </p:sp>
    </p:spTree>
    <p:extLst>
      <p:ext uri="{BB962C8B-B14F-4D97-AF65-F5344CB8AC3E}">
        <p14:creationId xmlns:p14="http://schemas.microsoft.com/office/powerpoint/2010/main" val="3746374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Each employee will focus on the area of expertise</a:t>
            </a:r>
          </a:p>
          <a:p>
            <a:r>
              <a:rPr lang="en-US" dirty="0"/>
              <a:t>The administrator should ensure that  taking tasks of colleagues is not allowed.</a:t>
            </a:r>
          </a:p>
          <a:p>
            <a:r>
              <a:rPr lang="en-US" dirty="0"/>
              <a:t>In case of any medical error employees will take full responsibility.</a:t>
            </a:r>
          </a:p>
          <a:p>
            <a:r>
              <a:rPr lang="en-US" dirty="0"/>
              <a:t>Promotion and selection process should be based on merit and experts.</a:t>
            </a:r>
          </a:p>
          <a:p>
            <a:r>
              <a:rPr lang="en-US" dirty="0"/>
              <a:t>Employees are bound to follow rules hence management becomes easy </a:t>
            </a:r>
          </a:p>
        </p:txBody>
      </p:sp>
      <p:sp>
        <p:nvSpPr>
          <p:cNvPr id="2" name="Title 1"/>
          <p:cNvSpPr>
            <a:spLocks noGrp="1"/>
          </p:cNvSpPr>
          <p:nvPr>
            <p:ph type="title"/>
          </p:nvPr>
        </p:nvSpPr>
        <p:spPr/>
        <p:txBody>
          <a:bodyPr>
            <a:normAutofit fontScale="90000"/>
          </a:bodyPr>
          <a:lstStyle/>
          <a:p>
            <a:pPr algn="ctr"/>
            <a:r>
              <a:rPr lang="en-US" dirty="0"/>
              <a:t>Theory Teachings to Health Care Administrators Cont…</a:t>
            </a:r>
          </a:p>
        </p:txBody>
      </p:sp>
    </p:spTree>
    <p:extLst>
      <p:ext uri="{BB962C8B-B14F-4D97-AF65-F5344CB8AC3E}">
        <p14:creationId xmlns:p14="http://schemas.microsoft.com/office/powerpoint/2010/main" val="163948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This will enable the health administrators ensure manage staffs more effectively and easily.</a:t>
            </a:r>
          </a:p>
          <a:p>
            <a:r>
              <a:rPr lang="en-US" dirty="0"/>
              <a:t>They will optimize on their services by ensuring employees work in the areas they are best in.</a:t>
            </a:r>
          </a:p>
          <a:p>
            <a:r>
              <a:rPr lang="en-US" dirty="0"/>
              <a:t>They will also optimize on their services by ensuring recruited employees are qualified</a:t>
            </a:r>
          </a:p>
          <a:p>
            <a:endParaRPr lang="en-US" dirty="0"/>
          </a:p>
        </p:txBody>
      </p:sp>
      <p:sp>
        <p:nvSpPr>
          <p:cNvPr id="2" name="Title 1"/>
          <p:cNvSpPr>
            <a:spLocks noGrp="1"/>
          </p:cNvSpPr>
          <p:nvPr>
            <p:ph type="title"/>
          </p:nvPr>
        </p:nvSpPr>
        <p:spPr/>
        <p:txBody>
          <a:bodyPr>
            <a:normAutofit fontScale="90000"/>
          </a:bodyPr>
          <a:lstStyle/>
          <a:p>
            <a:pPr algn="ctr"/>
            <a:r>
              <a:rPr lang="en-US" dirty="0"/>
              <a:t>Theory Teachings to Health Care Administrators Cont…</a:t>
            </a:r>
          </a:p>
        </p:txBody>
      </p:sp>
    </p:spTree>
    <p:extLst>
      <p:ext uri="{BB962C8B-B14F-4D97-AF65-F5344CB8AC3E}">
        <p14:creationId xmlns:p14="http://schemas.microsoft.com/office/powerpoint/2010/main" val="324320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endParaRPr lang="en-US" dirty="0"/>
          </a:p>
          <a:p>
            <a:r>
              <a:rPr lang="en-US" dirty="0" err="1"/>
              <a:t>Beetham</a:t>
            </a:r>
            <a:r>
              <a:rPr lang="en-US" dirty="0"/>
              <a:t>, D. (2013). Max Weber and the theory of modern politics. John Wiley &amp; Sons.</a:t>
            </a:r>
          </a:p>
          <a:p>
            <a:r>
              <a:rPr lang="en-US" dirty="0"/>
              <a:t>Chad, S. (2016). Weber’s Bureaucracy: Definition, Features, Benefits, Disadvantages and Problems. Retrieved from http://www.yourarticlelibrary.com/management/webers-bureaucracy-definition-features-benefits-disadvantages-and-problems/27893/</a:t>
            </a:r>
          </a:p>
          <a:p>
            <a:r>
              <a:rPr lang="en-US" dirty="0" err="1"/>
              <a:t>Jaffee</a:t>
            </a:r>
            <a:r>
              <a:rPr lang="en-US" dirty="0"/>
              <a:t>, D. (2001). Organization theory: Tension and change. McGraw-Hill Humanities Social.</a:t>
            </a:r>
          </a:p>
          <a:p>
            <a:endParaRPr lang="en-US" dirty="0"/>
          </a:p>
          <a:p>
            <a:endParaRPr lang="en-US" dirty="0"/>
          </a:p>
        </p:txBody>
      </p:sp>
      <p:sp>
        <p:nvSpPr>
          <p:cNvPr id="2" name="Title 1"/>
          <p:cNvSpPr>
            <a:spLocks noGrp="1"/>
          </p:cNvSpPr>
          <p:nvPr>
            <p:ph type="title"/>
          </p:nvPr>
        </p:nvSpPr>
        <p:spPr/>
        <p:txBody>
          <a:bodyPr/>
          <a:lstStyle/>
          <a:p>
            <a:pPr algn="ctr"/>
            <a:r>
              <a:rPr lang="en-US" dirty="0"/>
              <a:t>References</a:t>
            </a:r>
          </a:p>
        </p:txBody>
      </p:sp>
    </p:spTree>
    <p:extLst>
      <p:ext uri="{BB962C8B-B14F-4D97-AF65-F5344CB8AC3E}">
        <p14:creationId xmlns:p14="http://schemas.microsoft.com/office/powerpoint/2010/main" val="301516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1136115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3337754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379377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This theory is known Bureaucratic Theory of management or Max Weber theory.</a:t>
            </a:r>
          </a:p>
          <a:p>
            <a:r>
              <a:rPr lang="en-US" sz="2800" dirty="0"/>
              <a:t>Bureaucratic theory was developed by a German Sociologist known as Max Weber.</a:t>
            </a:r>
          </a:p>
          <a:p>
            <a:pPr algn="ctr"/>
            <a:endParaRPr lang="en-US" sz="2800" dirty="0"/>
          </a:p>
          <a:p>
            <a:endParaRPr lang="en-US" sz="2800" dirty="0"/>
          </a:p>
        </p:txBody>
      </p:sp>
      <p:sp>
        <p:nvSpPr>
          <p:cNvPr id="2" name="Title 1"/>
          <p:cNvSpPr>
            <a:spLocks noGrp="1"/>
          </p:cNvSpPr>
          <p:nvPr>
            <p:ph type="title"/>
          </p:nvPr>
        </p:nvSpPr>
        <p:spPr/>
        <p:txBody>
          <a:bodyPr/>
          <a:lstStyle/>
          <a:p>
            <a:pPr algn="ctr"/>
            <a:r>
              <a:rPr lang="en-US" dirty="0"/>
              <a:t>Introduction</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810000"/>
            <a:ext cx="2133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1894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ts val="3120"/>
              </a:lnSpc>
            </a:pPr>
            <a:r>
              <a:rPr lang="en-US" sz="2800" dirty="0"/>
              <a:t>Bureaucracy is defined as an organization structure characterized by many processes and rules, procedures and requirements as well as clear hierarchies.</a:t>
            </a:r>
          </a:p>
          <a:p>
            <a:pPr>
              <a:lnSpc>
                <a:spcPts val="3120"/>
              </a:lnSpc>
            </a:pPr>
            <a:r>
              <a:rPr lang="en-US" sz="2800" dirty="0"/>
              <a:t>Just like Fredrik Taylor in his scientific  management theory, Weber advocated for a system based on standardized procedures and a clear chain of command.</a:t>
            </a:r>
          </a:p>
          <a:p>
            <a:pPr>
              <a:lnSpc>
                <a:spcPts val="3120"/>
              </a:lnSpc>
            </a:pPr>
            <a:r>
              <a:rPr lang="en-US" sz="2800" dirty="0"/>
              <a:t>Weber emphasized on efficiency but also warned on technology.</a:t>
            </a:r>
          </a:p>
          <a:p>
            <a:endParaRPr lang="en-US" sz="2800" dirty="0"/>
          </a:p>
          <a:p>
            <a:endParaRPr lang="en-US" sz="2800" dirty="0"/>
          </a:p>
        </p:txBody>
      </p:sp>
      <p:sp>
        <p:nvSpPr>
          <p:cNvPr id="2" name="Title 1"/>
          <p:cNvSpPr>
            <a:spLocks noGrp="1"/>
          </p:cNvSpPr>
          <p:nvPr>
            <p:ph type="title"/>
          </p:nvPr>
        </p:nvSpPr>
        <p:spPr/>
        <p:txBody>
          <a:bodyPr/>
          <a:lstStyle/>
          <a:p>
            <a:r>
              <a:rPr lang="en-US" dirty="0"/>
              <a:t>Explanation of the Theory</a:t>
            </a:r>
          </a:p>
        </p:txBody>
      </p:sp>
    </p:spTree>
    <p:extLst>
      <p:ext uri="{BB962C8B-B14F-4D97-AF65-F5344CB8AC3E}">
        <p14:creationId xmlns:p14="http://schemas.microsoft.com/office/powerpoint/2010/main" val="2004078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Weber emphasized on:</a:t>
            </a:r>
          </a:p>
          <a:p>
            <a:pPr algn="ctr">
              <a:buFont typeface="Wingdings" pitchFamily="2" charset="2"/>
              <a:buChar char="ü"/>
            </a:pPr>
            <a:r>
              <a:rPr lang="en-US" sz="2800" dirty="0"/>
              <a:t> A hierarchy of authority</a:t>
            </a:r>
          </a:p>
          <a:p>
            <a:pPr algn="ctr">
              <a:buFont typeface="Wingdings" pitchFamily="2" charset="2"/>
              <a:buChar char="ü"/>
            </a:pPr>
            <a:r>
              <a:rPr lang="en-US" sz="2800" dirty="0"/>
              <a:t>Clearly defined job roles</a:t>
            </a:r>
          </a:p>
          <a:p>
            <a:pPr algn="ctr">
              <a:buFont typeface="Wingdings" pitchFamily="2" charset="2"/>
              <a:buChar char="ü"/>
            </a:pPr>
            <a:r>
              <a:rPr lang="en-US" sz="2800" dirty="0"/>
              <a:t>Standardized procedures</a:t>
            </a:r>
          </a:p>
          <a:p>
            <a:pPr algn="ctr">
              <a:buFont typeface="Wingdings" pitchFamily="2" charset="2"/>
              <a:buChar char="ü"/>
            </a:pPr>
            <a:r>
              <a:rPr lang="en-US" sz="2800" dirty="0"/>
              <a:t>Hiring employees if only they meet the specific qualification for the job</a:t>
            </a:r>
          </a:p>
          <a:p>
            <a:pPr algn="ctr">
              <a:buFont typeface="Wingdings" pitchFamily="2" charset="2"/>
              <a:buChar char="ü"/>
            </a:pPr>
            <a:r>
              <a:rPr lang="en-US" sz="2800" dirty="0"/>
              <a:t>Meticulous record keeping</a:t>
            </a:r>
          </a:p>
        </p:txBody>
      </p:sp>
      <p:sp>
        <p:nvSpPr>
          <p:cNvPr id="2" name="Title 1"/>
          <p:cNvSpPr>
            <a:spLocks noGrp="1"/>
          </p:cNvSpPr>
          <p:nvPr>
            <p:ph type="title"/>
          </p:nvPr>
        </p:nvSpPr>
        <p:spPr/>
        <p:txBody>
          <a:bodyPr>
            <a:normAutofit fontScale="90000"/>
          </a:bodyPr>
          <a:lstStyle/>
          <a:p>
            <a:r>
              <a:rPr lang="en-US" dirty="0"/>
              <a:t>Key elements on bureaucratic management theory</a:t>
            </a:r>
          </a:p>
        </p:txBody>
      </p:sp>
    </p:spTree>
    <p:extLst>
      <p:ext uri="{BB962C8B-B14F-4D97-AF65-F5344CB8AC3E}">
        <p14:creationId xmlns:p14="http://schemas.microsoft.com/office/powerpoint/2010/main" val="3907899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Weber pointed out that there is need for hierarchy of positions in the organization.</a:t>
            </a:r>
          </a:p>
          <a:p>
            <a:r>
              <a:rPr lang="en-US" sz="2800" dirty="0"/>
              <a:t>Each lower office should be subjected to control and supervision by a higher office.</a:t>
            </a:r>
          </a:p>
          <a:p>
            <a:r>
              <a:rPr lang="en-US" sz="2800" dirty="0"/>
              <a:t>Subordinate should get from his immediate supervisor</a:t>
            </a:r>
          </a:p>
          <a:p>
            <a:r>
              <a:rPr lang="en-US" sz="2800" dirty="0"/>
              <a:t>Communication coming up or down must pass through the hierarchy.</a:t>
            </a:r>
          </a:p>
          <a:p>
            <a:endParaRPr lang="en-US" sz="2800" dirty="0"/>
          </a:p>
        </p:txBody>
      </p:sp>
      <p:sp>
        <p:nvSpPr>
          <p:cNvPr id="2" name="Title 1"/>
          <p:cNvSpPr>
            <a:spLocks noGrp="1"/>
          </p:cNvSpPr>
          <p:nvPr>
            <p:ph type="title"/>
          </p:nvPr>
        </p:nvSpPr>
        <p:spPr/>
        <p:txBody>
          <a:bodyPr/>
          <a:lstStyle/>
          <a:p>
            <a:pPr algn="ctr"/>
            <a:r>
              <a:rPr lang="en-US" dirty="0"/>
              <a:t>Hierarchy Authorities</a:t>
            </a:r>
          </a:p>
        </p:txBody>
      </p:sp>
    </p:spTree>
    <p:extLst>
      <p:ext uri="{BB962C8B-B14F-4D97-AF65-F5344CB8AC3E}">
        <p14:creationId xmlns:p14="http://schemas.microsoft.com/office/powerpoint/2010/main" val="2487621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800" dirty="0"/>
              <a:t>Organization task is based on competencies</a:t>
            </a:r>
          </a:p>
          <a:p>
            <a:r>
              <a:rPr lang="en-US" sz="2800" dirty="0"/>
              <a:t>Work in the organization should be divided on the basis of specialization</a:t>
            </a:r>
          </a:p>
          <a:p>
            <a:r>
              <a:rPr lang="en-US" sz="2800" dirty="0"/>
              <a:t>Incumbent with the necessary authority to carry out specific functions</a:t>
            </a:r>
          </a:p>
          <a:p>
            <a:r>
              <a:rPr lang="en-US" sz="2800" dirty="0"/>
              <a:t>Sphere of obligation to perform various functions</a:t>
            </a:r>
          </a:p>
          <a:p>
            <a:r>
              <a:rPr lang="en-US" sz="2800" dirty="0"/>
              <a:t>Every employee is responsible for what he/she does best by focusing on their area of expertise.</a:t>
            </a:r>
          </a:p>
          <a:p>
            <a:endParaRPr lang="en-US" sz="2800" dirty="0"/>
          </a:p>
          <a:p>
            <a:endParaRPr lang="en-US" sz="2800" dirty="0"/>
          </a:p>
        </p:txBody>
      </p:sp>
      <p:sp>
        <p:nvSpPr>
          <p:cNvPr id="2" name="Title 1"/>
          <p:cNvSpPr>
            <a:spLocks noGrp="1"/>
          </p:cNvSpPr>
          <p:nvPr>
            <p:ph type="title"/>
          </p:nvPr>
        </p:nvSpPr>
        <p:spPr/>
        <p:txBody>
          <a:bodyPr/>
          <a:lstStyle/>
          <a:p>
            <a:pPr algn="ctr"/>
            <a:r>
              <a:rPr lang="en-US" dirty="0"/>
              <a:t>Division of work</a:t>
            </a:r>
          </a:p>
        </p:txBody>
      </p:sp>
    </p:spTree>
    <p:extLst>
      <p:ext uri="{BB962C8B-B14F-4D97-AF65-F5344CB8AC3E}">
        <p14:creationId xmlns:p14="http://schemas.microsoft.com/office/powerpoint/2010/main" val="302122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This class is responsible for coordinating active members. For instance</a:t>
            </a:r>
          </a:p>
          <a:p>
            <a:pPr marL="0" indent="0">
              <a:buNone/>
            </a:pPr>
            <a:r>
              <a:rPr lang="en-US" sz="2800" dirty="0"/>
              <a:t>	- Only whole time employees are paid</a:t>
            </a:r>
          </a:p>
          <a:p>
            <a:pPr marL="0" indent="0">
              <a:buNone/>
            </a:pPr>
            <a:r>
              <a:rPr lang="en-US" sz="2800" dirty="0"/>
              <a:t>	- Salary and other perquisites are based 		on positions</a:t>
            </a:r>
          </a:p>
          <a:p>
            <a:pPr marL="0" indent="0">
              <a:buNone/>
            </a:pPr>
            <a:r>
              <a:rPr lang="en-US" sz="2800" dirty="0"/>
              <a:t>	- Employees are selected for 	employment  purpose based on 	competencies.</a:t>
            </a:r>
          </a:p>
          <a:p>
            <a:endParaRPr lang="en-US" sz="2800" dirty="0"/>
          </a:p>
        </p:txBody>
      </p:sp>
      <p:sp>
        <p:nvSpPr>
          <p:cNvPr id="2" name="Title 1"/>
          <p:cNvSpPr>
            <a:spLocks noGrp="1"/>
          </p:cNvSpPr>
          <p:nvPr>
            <p:ph type="title"/>
          </p:nvPr>
        </p:nvSpPr>
        <p:spPr/>
        <p:txBody>
          <a:bodyPr/>
          <a:lstStyle/>
          <a:p>
            <a:pPr algn="ctr"/>
            <a:r>
              <a:rPr lang="en-US" dirty="0"/>
              <a:t>Administrative class </a:t>
            </a:r>
          </a:p>
        </p:txBody>
      </p:sp>
    </p:spTree>
    <p:extLst>
      <p:ext uri="{BB962C8B-B14F-4D97-AF65-F5344CB8AC3E}">
        <p14:creationId xmlns:p14="http://schemas.microsoft.com/office/powerpoint/2010/main" val="3522052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514350" indent="-514350">
              <a:spcBef>
                <a:spcPts val="1800"/>
              </a:spcBef>
              <a:buFont typeface="+mj-lt"/>
              <a:buAutoNum type="alphaLcParenR"/>
            </a:pPr>
            <a:r>
              <a:rPr lang="en-US" sz="2800" dirty="0"/>
              <a:t>Rules and requirements- formal rules and requirements are required to ensure conformity.</a:t>
            </a:r>
          </a:p>
          <a:p>
            <a:pPr marL="514350" indent="-514350">
              <a:spcBef>
                <a:spcPts val="1800"/>
              </a:spcBef>
              <a:buFont typeface="+mj-lt"/>
              <a:buAutoNum type="alphaLcParenR"/>
            </a:pPr>
            <a:r>
              <a:rPr lang="en-US" sz="2800" dirty="0"/>
              <a:t>Impersonal relationship- relationship  between employees should be governed through the system of official authority and rules.</a:t>
            </a:r>
          </a:p>
          <a:p>
            <a:pPr marL="514350" indent="-514350">
              <a:spcBef>
                <a:spcPts val="1800"/>
              </a:spcBef>
              <a:buFont typeface="+mj-lt"/>
              <a:buAutoNum type="alphaLcParenR"/>
            </a:pPr>
            <a:r>
              <a:rPr lang="en-US" sz="2800" dirty="0"/>
              <a:t>Official record – organization should maintain proper official records for future reference</a:t>
            </a:r>
          </a:p>
          <a:p>
            <a:pPr marL="0" indent="0">
              <a:spcBef>
                <a:spcPts val="1800"/>
              </a:spcBef>
              <a:buNone/>
            </a:pPr>
            <a:endParaRPr lang="en-US" sz="2800" dirty="0"/>
          </a:p>
        </p:txBody>
      </p:sp>
      <p:sp>
        <p:nvSpPr>
          <p:cNvPr id="2" name="Title 1"/>
          <p:cNvSpPr>
            <a:spLocks noGrp="1"/>
          </p:cNvSpPr>
          <p:nvPr>
            <p:ph type="title"/>
          </p:nvPr>
        </p:nvSpPr>
        <p:spPr/>
        <p:txBody>
          <a:bodyPr/>
          <a:lstStyle/>
          <a:p>
            <a:pPr algn="ctr"/>
            <a:r>
              <a:rPr lang="en-US" dirty="0"/>
              <a:t>Other features</a:t>
            </a:r>
          </a:p>
        </p:txBody>
      </p:sp>
    </p:spTree>
    <p:extLst>
      <p:ext uri="{BB962C8B-B14F-4D97-AF65-F5344CB8AC3E}">
        <p14:creationId xmlns:p14="http://schemas.microsoft.com/office/powerpoint/2010/main" val="2165515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nSpc>
                <a:spcPct val="150000"/>
              </a:lnSpc>
            </a:pPr>
            <a:r>
              <a:rPr lang="en-US" dirty="0"/>
              <a:t>Too much emphasis on rules and regulation</a:t>
            </a:r>
          </a:p>
          <a:p>
            <a:pPr>
              <a:lnSpc>
                <a:spcPct val="150000"/>
              </a:lnSpc>
            </a:pPr>
            <a:r>
              <a:rPr lang="en-US" dirty="0"/>
              <a:t>No importance is given to informal groups</a:t>
            </a:r>
          </a:p>
          <a:p>
            <a:pPr>
              <a:lnSpc>
                <a:spcPct val="150000"/>
              </a:lnSpc>
            </a:pPr>
            <a:r>
              <a:rPr lang="en-US" dirty="0"/>
              <a:t>It involves a lot of paper work hence lot of wastage on time and money</a:t>
            </a:r>
          </a:p>
          <a:p>
            <a:pPr>
              <a:lnSpc>
                <a:spcPct val="150000"/>
              </a:lnSpc>
            </a:pPr>
            <a:r>
              <a:rPr lang="en-US" dirty="0"/>
              <a:t>It mostly suitable for government organizations but not suitable for business organization</a:t>
            </a:r>
          </a:p>
          <a:p>
            <a:pPr>
              <a:lnSpc>
                <a:spcPct val="150000"/>
              </a:lnSpc>
            </a:pPr>
            <a:r>
              <a:rPr lang="en-US" dirty="0"/>
              <a:t>Delay in decision making</a:t>
            </a:r>
          </a:p>
          <a:p>
            <a:pPr>
              <a:lnSpc>
                <a:spcPct val="150000"/>
              </a:lnSpc>
            </a:pPr>
            <a:endParaRPr lang="en-US" dirty="0"/>
          </a:p>
          <a:p>
            <a:pPr>
              <a:lnSpc>
                <a:spcPct val="150000"/>
              </a:lnSpc>
            </a:pPr>
            <a:endParaRPr lang="en-US" dirty="0"/>
          </a:p>
        </p:txBody>
      </p:sp>
      <p:sp>
        <p:nvSpPr>
          <p:cNvPr id="3" name="Title 2"/>
          <p:cNvSpPr>
            <a:spLocks noGrp="1"/>
          </p:cNvSpPr>
          <p:nvPr>
            <p:ph type="title"/>
          </p:nvPr>
        </p:nvSpPr>
        <p:spPr/>
        <p:txBody>
          <a:bodyPr/>
          <a:lstStyle/>
          <a:p>
            <a:pPr algn="ctr"/>
            <a:r>
              <a:rPr lang="en-US" dirty="0"/>
              <a:t>Critics in Bureaucracy</a:t>
            </a:r>
          </a:p>
        </p:txBody>
      </p:sp>
    </p:spTree>
    <p:extLst>
      <p:ext uri="{BB962C8B-B14F-4D97-AF65-F5344CB8AC3E}">
        <p14:creationId xmlns:p14="http://schemas.microsoft.com/office/powerpoint/2010/main" val="40905446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1786</TotalTime>
  <Words>1008</Words>
  <Application>Microsoft Office PowerPoint</Application>
  <PresentationFormat>On-screen Show (4:3)</PresentationFormat>
  <Paragraphs>87</Paragraphs>
  <Slides>18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Calibri</vt:lpstr>
      <vt:lpstr>Lucida Sans Unicode</vt:lpstr>
      <vt:lpstr>Verdana</vt:lpstr>
      <vt:lpstr>Wingdings</vt:lpstr>
      <vt:lpstr>Wingdings 2</vt:lpstr>
      <vt:lpstr>Wingdings 3</vt:lpstr>
      <vt:lpstr>Concourse</vt:lpstr>
      <vt:lpstr>Bureaucratic Theory by Max Weber</vt:lpstr>
      <vt:lpstr>Introduction</vt:lpstr>
      <vt:lpstr>Explanation of the Theory</vt:lpstr>
      <vt:lpstr>Key elements on bureaucratic management theory</vt:lpstr>
      <vt:lpstr>Hierarchy Authorities</vt:lpstr>
      <vt:lpstr>Division of work</vt:lpstr>
      <vt:lpstr>Administrative class </vt:lpstr>
      <vt:lpstr>Other features</vt:lpstr>
      <vt:lpstr>Critics in Bureaucracy</vt:lpstr>
      <vt:lpstr>Critics in Bureaucracy</vt:lpstr>
      <vt:lpstr>Notable User of the Theory</vt:lpstr>
      <vt:lpstr>Theory Teachings to Health Care Administrators</vt:lpstr>
      <vt:lpstr>Theory Teachings to Health Care Administrators Cont…</vt:lpstr>
      <vt:lpstr>Theory Teachings to Health Care Administrators Cont…</vt:lpstr>
      <vt:lpstr>References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anne20</cp:lastModifiedBy>
  <cp:revision>24</cp:revision>
  <dcterms:created xsi:type="dcterms:W3CDTF">2017-05-20T08:39:04Z</dcterms:created>
  <dcterms:modified xsi:type="dcterms:W3CDTF">2017-06-05T17:52:50Z</dcterms:modified>
</cp:coreProperties>
</file>